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67" r:id="rId7"/>
    <p:sldId id="268" r:id="rId8"/>
    <p:sldId id="269" r:id="rId9"/>
    <p:sldId id="270" r:id="rId10"/>
    <p:sldId id="271" r:id="rId11"/>
    <p:sldId id="259" r:id="rId12"/>
    <p:sldId id="260" r:id="rId13"/>
    <p:sldId id="261" r:id="rId14"/>
    <p:sldId id="262" r:id="rId15"/>
    <p:sldId id="263" r:id="rId16"/>
    <p:sldId id="264" r:id="rId1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95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8FA7D88-3F03-427F-B815-4C6AF3D453B7}" type="datetimeFigureOut">
              <a:rPr lang="zh-TW" altLang="en-US" smtClean="0"/>
              <a:pPr/>
              <a:t>2011/10/25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C091BB5-E2A9-4CA2-8012-20B24CCEB7BB}"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FA7D88-3F03-427F-B815-4C6AF3D453B7}" type="datetimeFigureOut">
              <a:rPr lang="zh-TW" altLang="en-US" smtClean="0"/>
              <a:pPr/>
              <a:t>2011/10/25</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091BB5-E2A9-4CA2-8012-20B24CCEB7BB}"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13.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17.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en-US" altLang="zh-TW" dirty="0" smtClean="0"/>
              <a:t>Modeling The Return of Stock – A Derivative Pricing Approach</a:t>
            </a:r>
            <a:br>
              <a:rPr lang="en-US" altLang="zh-TW" dirty="0" smtClean="0"/>
            </a:br>
            <a:r>
              <a:rPr lang="en-US" altLang="zh-TW" dirty="0" smtClean="0"/>
              <a:t>Experimental Data Report</a:t>
            </a:r>
            <a:endParaRPr lang="zh-TW" altLang="en-US" dirty="0"/>
          </a:p>
        </p:txBody>
      </p:sp>
      <p:sp>
        <p:nvSpPr>
          <p:cNvPr id="3" name="副標題 2"/>
          <p:cNvSpPr>
            <a:spLocks noGrp="1"/>
          </p:cNvSpPr>
          <p:nvPr>
            <p:ph type="subTitle" idx="1"/>
          </p:nvPr>
        </p:nvSpPr>
        <p:spPr/>
        <p:txBody>
          <a:bodyPr/>
          <a:lstStyle/>
          <a:p>
            <a:r>
              <a:rPr lang="zh-TW" altLang="en-US" dirty="0"/>
              <a:t>指導教授：</a:t>
            </a:r>
            <a:r>
              <a:rPr lang="zh-TW" altLang="en-US" dirty="0" smtClean="0"/>
              <a:t>戴天時</a:t>
            </a:r>
            <a:endParaRPr lang="en-US" altLang="zh-TW" dirty="0" smtClean="0"/>
          </a:p>
          <a:p>
            <a:r>
              <a:rPr lang="zh-TW" altLang="en-US" dirty="0"/>
              <a:t>交大財金 </a:t>
            </a:r>
            <a:r>
              <a:rPr lang="zh-TW" altLang="en-US" dirty="0" smtClean="0"/>
              <a:t>    周立軒</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Result</a:t>
            </a:r>
            <a:endParaRPr lang="zh-TW" altLang="en-US" dirty="0"/>
          </a:p>
        </p:txBody>
      </p:sp>
      <p:sp>
        <p:nvSpPr>
          <p:cNvPr id="3" name="內容版面配置區 2"/>
          <p:cNvSpPr>
            <a:spLocks noGrp="1"/>
          </p:cNvSpPr>
          <p:nvPr>
            <p:ph idx="1"/>
          </p:nvPr>
        </p:nvSpPr>
        <p:spPr/>
        <p:txBody>
          <a:bodyPr/>
          <a:lstStyle/>
          <a:p>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2" name="標題 1"/>
          <p:cNvSpPr>
            <a:spLocks noGrp="1"/>
          </p:cNvSpPr>
          <p:nvPr>
            <p:ph type="title"/>
          </p:nvPr>
        </p:nvSpPr>
        <p:spPr/>
        <p:txBody>
          <a:bodyPr/>
          <a:lstStyle/>
          <a:p>
            <a:r>
              <a:rPr lang="en-US" altLang="zh-TW" smtClean="0"/>
              <a:t>Implied Return Formula</a:t>
            </a:r>
            <a:endParaRPr lang="zh-TW" altLang="en-US" smtClean="0"/>
          </a:p>
        </p:txBody>
      </p:sp>
      <p:sp>
        <p:nvSpPr>
          <p:cNvPr id="1033" name="內容版面配置區 2"/>
          <p:cNvSpPr>
            <a:spLocks noGrp="1"/>
          </p:cNvSpPr>
          <p:nvPr>
            <p:ph idx="1"/>
          </p:nvPr>
        </p:nvSpPr>
        <p:spPr>
          <a:xfrm>
            <a:off x="457200" y="1600200"/>
            <a:ext cx="8229600" cy="1181100"/>
          </a:xfrm>
        </p:spPr>
        <p:txBody>
          <a:bodyPr/>
          <a:lstStyle/>
          <a:p>
            <a:r>
              <a:rPr lang="zh-TW" altLang="en-US" smtClean="0">
                <a:latin typeface="微軟正黑體" pitchFamily="34" charset="-120"/>
                <a:ea typeface="微軟正黑體" pitchFamily="34" charset="-120"/>
              </a:rPr>
              <a:t>根據</a:t>
            </a:r>
            <a:r>
              <a:rPr lang="en-US" altLang="zh-TW" smtClean="0">
                <a:latin typeface="微軟正黑體" pitchFamily="34" charset="-120"/>
                <a:ea typeface="微軟正黑體" pitchFamily="34" charset="-120"/>
              </a:rPr>
              <a:t>Merton</a:t>
            </a:r>
            <a:r>
              <a:rPr lang="zh-TW" altLang="en-US" smtClean="0">
                <a:latin typeface="微軟正黑體" pitchFamily="34" charset="-120"/>
                <a:ea typeface="微軟正黑體" pitchFamily="34" charset="-120"/>
              </a:rPr>
              <a:t>的定義，我們可以知道公司價值在真實世界的測度下服從以下的</a:t>
            </a:r>
            <a:r>
              <a:rPr lang="en-US" altLang="zh-TW" smtClean="0">
                <a:latin typeface="微軟正黑體" pitchFamily="34" charset="-120"/>
                <a:ea typeface="微軟正黑體" pitchFamily="34" charset="-120"/>
              </a:rPr>
              <a:t>SDE</a:t>
            </a:r>
            <a:r>
              <a:rPr lang="zh-TW" altLang="en-US" smtClean="0">
                <a:latin typeface="微軟正黑體" pitchFamily="34" charset="-120"/>
                <a:ea typeface="微軟正黑體" pitchFamily="34" charset="-120"/>
              </a:rPr>
              <a:t>：</a:t>
            </a:r>
          </a:p>
        </p:txBody>
      </p:sp>
      <p:sp>
        <p:nvSpPr>
          <p:cNvPr id="103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latin typeface="Calibri" pitchFamily="34" charset="0"/>
            </a:endParaRPr>
          </a:p>
        </p:txBody>
      </p:sp>
      <p:graphicFrame>
        <p:nvGraphicFramePr>
          <p:cNvPr id="1026" name="Object 2"/>
          <p:cNvGraphicFramePr>
            <a:graphicFrameLocks noChangeAspect="1"/>
          </p:cNvGraphicFramePr>
          <p:nvPr/>
        </p:nvGraphicFramePr>
        <p:xfrm>
          <a:off x="1057275" y="2781300"/>
          <a:ext cx="6465888" cy="647700"/>
        </p:xfrm>
        <a:graphic>
          <a:graphicData uri="http://schemas.openxmlformats.org/presentationml/2006/ole">
            <p:oleObj spid="_x0000_s1026" name="Equation" r:id="rId3" imgW="2412720" imgH="241200" progId="Equation.DSMT4">
              <p:embed/>
            </p:oleObj>
          </a:graphicData>
        </a:graphic>
      </p:graphicFrame>
      <p:sp>
        <p:nvSpPr>
          <p:cNvPr id="1035" name="文字方塊 8"/>
          <p:cNvSpPr txBox="1">
            <a:spLocks noChangeArrowheads="1"/>
          </p:cNvSpPr>
          <p:nvPr/>
        </p:nvSpPr>
        <p:spPr bwMode="auto">
          <a:xfrm>
            <a:off x="684213" y="3644900"/>
            <a:ext cx="8747125" cy="2524125"/>
          </a:xfrm>
          <a:prstGeom prst="rect">
            <a:avLst/>
          </a:prstGeom>
          <a:noFill/>
          <a:ln w="9525">
            <a:noFill/>
            <a:miter lim="800000"/>
            <a:headEnd/>
            <a:tailEnd/>
          </a:ln>
        </p:spPr>
        <p:txBody>
          <a:bodyPr>
            <a:spAutoFit/>
          </a:bodyPr>
          <a:lstStyle/>
          <a:p>
            <a:r>
              <a:rPr kumimoji="0" lang="zh-TW" altLang="en-US" sz="2800">
                <a:latin typeface="微軟正黑體" pitchFamily="34" charset="-120"/>
                <a:ea typeface="微軟正黑體" pitchFamily="34" charset="-120"/>
              </a:rPr>
              <a:t>其中    為公司在</a:t>
            </a:r>
            <a:r>
              <a:rPr kumimoji="0" lang="en-US" altLang="zh-TW" sz="2800">
                <a:latin typeface="微軟正黑體" pitchFamily="34" charset="-120"/>
                <a:ea typeface="微軟正黑體" pitchFamily="34" charset="-120"/>
              </a:rPr>
              <a:t>t</a:t>
            </a:r>
            <a:r>
              <a:rPr kumimoji="0" lang="zh-TW" altLang="en-US" sz="2800">
                <a:latin typeface="微軟正黑體" pitchFamily="34" charset="-120"/>
                <a:ea typeface="微軟正黑體" pitchFamily="34" charset="-120"/>
              </a:rPr>
              <a:t>時間點的價值</a:t>
            </a:r>
          </a:p>
          <a:p>
            <a:r>
              <a:rPr kumimoji="0" lang="zh-TW" altLang="en-US" sz="2800">
                <a:latin typeface="微軟正黑體" pitchFamily="34" charset="-120"/>
                <a:ea typeface="微軟正黑體" pitchFamily="34" charset="-120"/>
              </a:rPr>
              <a:t>        </a:t>
            </a:r>
            <a:r>
              <a:rPr kumimoji="0" lang="en-US" altLang="zh-TW" sz="2800">
                <a:latin typeface="微軟正黑體" pitchFamily="34" charset="-120"/>
                <a:ea typeface="微軟正黑體" pitchFamily="34" charset="-120"/>
              </a:rPr>
              <a:t>	</a:t>
            </a:r>
            <a:r>
              <a:rPr kumimoji="0" lang="zh-TW" altLang="en-US" sz="2800">
                <a:latin typeface="微軟正黑體" pitchFamily="34" charset="-120"/>
                <a:ea typeface="微軟正黑體" pitchFamily="34" charset="-120"/>
              </a:rPr>
              <a:t>  為公司資產隱含報酬率</a:t>
            </a:r>
          </a:p>
          <a:p>
            <a:r>
              <a:rPr kumimoji="0" lang="zh-TW" altLang="en-US" sz="2800">
                <a:latin typeface="微軟正黑體" pitchFamily="34" charset="-120"/>
                <a:ea typeface="微軟正黑體" pitchFamily="34" charset="-120"/>
              </a:rPr>
              <a:t>        </a:t>
            </a:r>
            <a:r>
              <a:rPr kumimoji="0" lang="en-US" altLang="zh-TW" sz="2800">
                <a:latin typeface="微軟正黑體" pitchFamily="34" charset="-120"/>
                <a:ea typeface="微軟正黑體" pitchFamily="34" charset="-120"/>
              </a:rPr>
              <a:t>	</a:t>
            </a:r>
            <a:r>
              <a:rPr kumimoji="0" lang="zh-TW" altLang="en-US" sz="2800">
                <a:latin typeface="微軟正黑體" pitchFamily="34" charset="-120"/>
                <a:ea typeface="微軟正黑體" pitchFamily="34" charset="-120"/>
              </a:rPr>
              <a:t>  為公司資產價格過程中報酬的波動率</a:t>
            </a:r>
          </a:p>
          <a:p>
            <a:r>
              <a:rPr kumimoji="0" lang="zh-TW" altLang="en-US" sz="2800">
                <a:latin typeface="微軟正黑體" pitchFamily="34" charset="-120"/>
                <a:ea typeface="微軟正黑體" pitchFamily="34" charset="-120"/>
              </a:rPr>
              <a:t>          </a:t>
            </a:r>
            <a:r>
              <a:rPr kumimoji="0" lang="en-US" altLang="zh-TW" sz="2800">
                <a:latin typeface="微軟正黑體" pitchFamily="34" charset="-120"/>
                <a:ea typeface="微軟正黑體" pitchFamily="34" charset="-120"/>
              </a:rPr>
              <a:t>	</a:t>
            </a:r>
            <a:r>
              <a:rPr kumimoji="0" lang="zh-TW" altLang="en-US" sz="2800">
                <a:latin typeface="微軟正黑體" pitchFamily="34" charset="-120"/>
                <a:ea typeface="微軟正黑體" pitchFamily="34" charset="-120"/>
              </a:rPr>
              <a:t>  為每單位時間點公司的股利以及利息支出 </a:t>
            </a:r>
          </a:p>
          <a:p>
            <a:r>
              <a:rPr kumimoji="0" lang="zh-TW" altLang="en-US" sz="2800">
                <a:latin typeface="微軟正黑體" pitchFamily="34" charset="-120"/>
                <a:ea typeface="微軟正黑體" pitchFamily="34" charset="-120"/>
              </a:rPr>
              <a:t>        </a:t>
            </a:r>
            <a:r>
              <a:rPr kumimoji="0" lang="en-US" altLang="zh-TW" sz="2800">
                <a:latin typeface="微軟正黑體" pitchFamily="34" charset="-120"/>
                <a:ea typeface="微軟正黑體" pitchFamily="34" charset="-120"/>
              </a:rPr>
              <a:t>	</a:t>
            </a:r>
            <a:r>
              <a:rPr kumimoji="0" lang="zh-TW" altLang="en-US" sz="2800">
                <a:latin typeface="微軟正黑體" pitchFamily="34" charset="-120"/>
                <a:ea typeface="微軟正黑體" pitchFamily="34" charset="-120"/>
              </a:rPr>
              <a:t>  為布朗隨機過程</a:t>
            </a:r>
          </a:p>
          <a:p>
            <a:endParaRPr kumimoji="0" lang="zh-TW" altLang="en-US">
              <a:latin typeface="Calibri" pitchFamily="34" charset="0"/>
            </a:endParaRPr>
          </a:p>
        </p:txBody>
      </p:sp>
      <p:graphicFrame>
        <p:nvGraphicFramePr>
          <p:cNvPr id="1027" name="Object 6"/>
          <p:cNvGraphicFramePr>
            <a:graphicFrameLocks noChangeAspect="1"/>
          </p:cNvGraphicFramePr>
          <p:nvPr/>
        </p:nvGraphicFramePr>
        <p:xfrm>
          <a:off x="1476375" y="3573463"/>
          <a:ext cx="368300" cy="576262"/>
        </p:xfrm>
        <a:graphic>
          <a:graphicData uri="http://schemas.openxmlformats.org/presentationml/2006/ole">
            <p:oleObj spid="_x0000_s1027" name="Equation" r:id="rId4" imgW="152334" imgH="228501" progId="Equation.DSMT4">
              <p:embed/>
            </p:oleObj>
          </a:graphicData>
        </a:graphic>
      </p:graphicFrame>
      <p:graphicFrame>
        <p:nvGraphicFramePr>
          <p:cNvPr id="1028" name="Object 10"/>
          <p:cNvGraphicFramePr>
            <a:graphicFrameLocks noChangeAspect="1"/>
          </p:cNvGraphicFramePr>
          <p:nvPr/>
        </p:nvGraphicFramePr>
        <p:xfrm>
          <a:off x="1403350" y="3933825"/>
          <a:ext cx="504825" cy="603250"/>
        </p:xfrm>
        <a:graphic>
          <a:graphicData uri="http://schemas.openxmlformats.org/presentationml/2006/ole">
            <p:oleObj spid="_x0000_s1028" name="Equation" r:id="rId5" imgW="190500" imgH="228600" progId="Equation.DSMT4">
              <p:embed/>
            </p:oleObj>
          </a:graphicData>
        </a:graphic>
      </p:graphicFrame>
      <p:graphicFrame>
        <p:nvGraphicFramePr>
          <p:cNvPr id="1029" name="Object 12"/>
          <p:cNvGraphicFramePr>
            <a:graphicFrameLocks noChangeAspect="1"/>
          </p:cNvGraphicFramePr>
          <p:nvPr/>
        </p:nvGraphicFramePr>
        <p:xfrm>
          <a:off x="1403350" y="4437063"/>
          <a:ext cx="503238" cy="501650"/>
        </p:xfrm>
        <a:graphic>
          <a:graphicData uri="http://schemas.openxmlformats.org/presentationml/2006/ole">
            <p:oleObj spid="_x0000_s1029" name="Equation" r:id="rId6" imgW="190500" imgH="228600" progId="Equation.DSMT4">
              <p:embed/>
            </p:oleObj>
          </a:graphicData>
        </a:graphic>
      </p:graphicFrame>
      <p:graphicFrame>
        <p:nvGraphicFramePr>
          <p:cNvPr id="1030" name="Object 14"/>
          <p:cNvGraphicFramePr>
            <a:graphicFrameLocks noChangeAspect="1"/>
          </p:cNvGraphicFramePr>
          <p:nvPr/>
        </p:nvGraphicFramePr>
        <p:xfrm>
          <a:off x="1403350" y="4724400"/>
          <a:ext cx="479425" cy="720725"/>
        </p:xfrm>
        <a:graphic>
          <a:graphicData uri="http://schemas.openxmlformats.org/presentationml/2006/ole">
            <p:oleObj spid="_x0000_s1030" name="Equation" r:id="rId7" imgW="152334" imgH="228501" progId="Equation.DSMT4">
              <p:embed/>
            </p:oleObj>
          </a:graphicData>
        </a:graphic>
      </p:graphicFrame>
      <p:graphicFrame>
        <p:nvGraphicFramePr>
          <p:cNvPr id="1031" name="Object 7"/>
          <p:cNvGraphicFramePr>
            <a:graphicFrameLocks noChangeAspect="1"/>
          </p:cNvGraphicFramePr>
          <p:nvPr/>
        </p:nvGraphicFramePr>
        <p:xfrm>
          <a:off x="1403350" y="5373688"/>
          <a:ext cx="479425" cy="446087"/>
        </p:xfrm>
        <a:graphic>
          <a:graphicData uri="http://schemas.openxmlformats.org/presentationml/2006/ole">
            <p:oleObj spid="_x0000_s1031" name="Equation" r:id="rId8" imgW="190440" imgH="177480" progId="Equation.DSMT4">
              <p:embed/>
            </p:oleObj>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3" name="標題 1"/>
          <p:cNvSpPr>
            <a:spLocks noGrp="1"/>
          </p:cNvSpPr>
          <p:nvPr>
            <p:ph type="title"/>
          </p:nvPr>
        </p:nvSpPr>
        <p:spPr>
          <a:xfrm>
            <a:off x="468313" y="0"/>
            <a:ext cx="8229600" cy="1143000"/>
          </a:xfrm>
        </p:spPr>
        <p:txBody>
          <a:bodyPr/>
          <a:lstStyle/>
          <a:p>
            <a:r>
              <a:rPr lang="en-US" altLang="zh-TW" smtClean="0"/>
              <a:t> Implied Return Formula</a:t>
            </a:r>
            <a:endParaRPr lang="zh-TW" altLang="en-US" smtClean="0"/>
          </a:p>
        </p:txBody>
      </p:sp>
      <p:sp>
        <p:nvSpPr>
          <p:cNvPr id="2054" name="內容版面配置區 2"/>
          <p:cNvSpPr>
            <a:spLocks noGrp="1"/>
          </p:cNvSpPr>
          <p:nvPr>
            <p:ph idx="1"/>
          </p:nvPr>
        </p:nvSpPr>
        <p:spPr>
          <a:xfrm>
            <a:off x="179388" y="836613"/>
            <a:ext cx="8640762" cy="4929187"/>
          </a:xfrm>
        </p:spPr>
        <p:txBody>
          <a:bodyPr/>
          <a:lstStyle/>
          <a:p>
            <a:r>
              <a:rPr lang="zh-TW" altLang="en-US" sz="2800" smtClean="0">
                <a:latin typeface="微軟正黑體" pitchFamily="34" charset="-120"/>
                <a:ea typeface="微軟正黑體" pitchFamily="34" charset="-120"/>
              </a:rPr>
              <a:t>現在我們令</a:t>
            </a:r>
            <a:r>
              <a:rPr lang="en-US" altLang="zh-TW" sz="2800" smtClean="0">
                <a:latin typeface="微軟正黑體" pitchFamily="34" charset="-120"/>
                <a:ea typeface="微軟正黑體" pitchFamily="34" charset="-120"/>
              </a:rPr>
              <a:t>Y</a:t>
            </a:r>
            <a:r>
              <a:rPr lang="zh-TW" altLang="en-US" sz="2800" smtClean="0">
                <a:latin typeface="微軟正黑體" pitchFamily="34" charset="-120"/>
                <a:ea typeface="微軟正黑體" pitchFamily="34" charset="-120"/>
              </a:rPr>
              <a:t>為公司的任一</a:t>
            </a:r>
            <a:r>
              <a:rPr lang="en-US" altLang="zh-TW" sz="2800" smtClean="0">
                <a:latin typeface="微軟正黑體" pitchFamily="34" charset="-120"/>
                <a:ea typeface="微軟正黑體" pitchFamily="34" charset="-120"/>
              </a:rPr>
              <a:t>contingent claim</a:t>
            </a:r>
          </a:p>
          <a:p>
            <a:endParaRPr lang="en-US" altLang="zh-TW" smtClean="0"/>
          </a:p>
          <a:p>
            <a:r>
              <a:rPr lang="zh-TW" altLang="en-US" sz="2800" smtClean="0">
                <a:latin typeface="微軟正黑體" pitchFamily="34" charset="-120"/>
                <a:ea typeface="微軟正黑體" pitchFamily="34" charset="-120"/>
              </a:rPr>
              <a:t>根據</a:t>
            </a:r>
            <a:r>
              <a:rPr lang="en-US" altLang="zh-TW" sz="2800" smtClean="0">
                <a:latin typeface="微軟正黑體" pitchFamily="34" charset="-120"/>
                <a:ea typeface="微軟正黑體" pitchFamily="34" charset="-120"/>
              </a:rPr>
              <a:t>Merton</a:t>
            </a:r>
            <a:r>
              <a:rPr lang="zh-TW" altLang="en-US" sz="2800" smtClean="0">
                <a:latin typeface="微軟正黑體" pitchFamily="34" charset="-120"/>
                <a:ea typeface="微軟正黑體" pitchFamily="34" charset="-120"/>
              </a:rPr>
              <a:t>的假設，我們可以得到</a:t>
            </a:r>
            <a:r>
              <a:rPr lang="en-US" altLang="zh-TW" sz="2800" smtClean="0">
                <a:latin typeface="微軟正黑體" pitchFamily="34" charset="-120"/>
                <a:ea typeface="微軟正黑體" pitchFamily="34" charset="-120"/>
              </a:rPr>
              <a:t>Y</a:t>
            </a:r>
            <a:r>
              <a:rPr lang="zh-TW" altLang="en-US" sz="2800" smtClean="0">
                <a:latin typeface="微軟正黑體" pitchFamily="34" charset="-120"/>
                <a:ea typeface="微軟正黑體" pitchFamily="34" charset="-120"/>
              </a:rPr>
              <a:t>的</a:t>
            </a:r>
            <a:r>
              <a:rPr lang="en-US" altLang="zh-TW" sz="2800" smtClean="0">
                <a:latin typeface="微軟正黑體" pitchFamily="34" charset="-120"/>
                <a:ea typeface="微軟正黑體" pitchFamily="34" charset="-120"/>
              </a:rPr>
              <a:t>SDE </a:t>
            </a:r>
          </a:p>
          <a:p>
            <a:endParaRPr lang="en-US" altLang="zh-TW" smtClean="0">
              <a:latin typeface="微軟正黑體" pitchFamily="34" charset="-120"/>
              <a:ea typeface="微軟正黑體" pitchFamily="34" charset="-120"/>
            </a:endParaRPr>
          </a:p>
          <a:p>
            <a:r>
              <a:rPr lang="zh-TW" altLang="en-US" sz="2800" smtClean="0">
                <a:latin typeface="微軟正黑體" pitchFamily="34" charset="-120"/>
                <a:ea typeface="微軟正黑體" pitchFamily="34" charset="-120"/>
              </a:rPr>
              <a:t>又根據</a:t>
            </a:r>
            <a:r>
              <a:rPr lang="en-US" altLang="zh-TW" sz="2800" smtClean="0">
                <a:latin typeface="微軟正黑體" pitchFamily="34" charset="-120"/>
                <a:ea typeface="微軟正黑體" pitchFamily="34" charset="-120"/>
              </a:rPr>
              <a:t>Ito’s  lemma </a:t>
            </a:r>
          </a:p>
          <a:p>
            <a:endParaRPr lang="en-US" altLang="zh-TW" smtClean="0">
              <a:latin typeface="微軟正黑體" pitchFamily="34" charset="-120"/>
              <a:ea typeface="微軟正黑體" pitchFamily="34" charset="-120"/>
            </a:endParaRPr>
          </a:p>
          <a:p>
            <a:endParaRPr lang="zh-TW" altLang="en-US" smtClean="0"/>
          </a:p>
        </p:txBody>
      </p:sp>
      <p:graphicFrame>
        <p:nvGraphicFramePr>
          <p:cNvPr id="2050" name="Object 4"/>
          <p:cNvGraphicFramePr>
            <a:graphicFrameLocks noChangeAspect="1"/>
          </p:cNvGraphicFramePr>
          <p:nvPr/>
        </p:nvGraphicFramePr>
        <p:xfrm>
          <a:off x="971550" y="1484313"/>
          <a:ext cx="1711325" cy="504825"/>
        </p:xfrm>
        <a:graphic>
          <a:graphicData uri="http://schemas.openxmlformats.org/presentationml/2006/ole">
            <p:oleObj spid="_x0000_s2050" name="Equation" r:id="rId3" imgW="723586" imgH="203112" progId="Equation.DSMT4">
              <p:embed/>
            </p:oleObj>
          </a:graphicData>
        </a:graphic>
      </p:graphicFrame>
      <p:graphicFrame>
        <p:nvGraphicFramePr>
          <p:cNvPr id="2051" name="Object 6"/>
          <p:cNvGraphicFramePr>
            <a:graphicFrameLocks noChangeAspect="1"/>
          </p:cNvGraphicFramePr>
          <p:nvPr/>
        </p:nvGraphicFramePr>
        <p:xfrm>
          <a:off x="900113" y="2420938"/>
          <a:ext cx="6121400" cy="611187"/>
        </p:xfrm>
        <a:graphic>
          <a:graphicData uri="http://schemas.openxmlformats.org/presentationml/2006/ole">
            <p:oleObj spid="_x0000_s2051" name="Equation" r:id="rId4" imgW="2273040" imgH="241200" progId="Equation.DSMT4">
              <p:embed/>
            </p:oleObj>
          </a:graphicData>
        </a:graphic>
      </p:graphicFrame>
      <p:graphicFrame>
        <p:nvGraphicFramePr>
          <p:cNvPr id="2052" name="Object 8"/>
          <p:cNvGraphicFramePr>
            <a:graphicFrameLocks noChangeAspect="1"/>
          </p:cNvGraphicFramePr>
          <p:nvPr/>
        </p:nvGraphicFramePr>
        <p:xfrm>
          <a:off x="690563" y="3357563"/>
          <a:ext cx="8453437" cy="3273425"/>
        </p:xfrm>
        <a:graphic>
          <a:graphicData uri="http://schemas.openxmlformats.org/presentationml/2006/ole">
            <p:oleObj spid="_x0000_s2052" name="Equation" r:id="rId5" imgW="3835080" imgH="1625400" progId="Equation.DSMT4">
              <p:embed/>
            </p:oleObj>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6" name="標題 1"/>
          <p:cNvSpPr>
            <a:spLocks noGrp="1"/>
          </p:cNvSpPr>
          <p:nvPr>
            <p:ph type="title"/>
          </p:nvPr>
        </p:nvSpPr>
        <p:spPr/>
        <p:txBody>
          <a:bodyPr/>
          <a:lstStyle/>
          <a:p>
            <a:r>
              <a:rPr lang="en-US" altLang="zh-TW" smtClean="0"/>
              <a:t>Implied Return Formula</a:t>
            </a:r>
            <a:endParaRPr lang="zh-TW" altLang="en-US" smtClean="0"/>
          </a:p>
        </p:txBody>
      </p:sp>
      <p:sp>
        <p:nvSpPr>
          <p:cNvPr id="3077" name="內容版面配置區 2"/>
          <p:cNvSpPr>
            <a:spLocks noGrp="1"/>
          </p:cNvSpPr>
          <p:nvPr>
            <p:ph idx="1"/>
          </p:nvPr>
        </p:nvSpPr>
        <p:spPr/>
        <p:txBody>
          <a:bodyPr/>
          <a:lstStyle/>
          <a:p>
            <a:r>
              <a:rPr lang="zh-TW" altLang="en-US" smtClean="0"/>
              <a:t>比對</a:t>
            </a:r>
            <a:r>
              <a:rPr lang="en-US" altLang="zh-TW" smtClean="0"/>
              <a:t>(2)</a:t>
            </a:r>
            <a:r>
              <a:rPr lang="zh-TW" altLang="en-US" smtClean="0"/>
              <a:t>、</a:t>
            </a:r>
            <a:r>
              <a:rPr lang="en-US" altLang="zh-TW" smtClean="0"/>
              <a:t>(3)</a:t>
            </a:r>
            <a:r>
              <a:rPr lang="zh-TW" altLang="en-US" smtClean="0"/>
              <a:t>中的</a:t>
            </a:r>
            <a:r>
              <a:rPr lang="en-US" altLang="zh-TW" smtClean="0"/>
              <a:t>dt</a:t>
            </a:r>
            <a:r>
              <a:rPr lang="zh-TW" altLang="en-US" smtClean="0"/>
              <a:t>項，我們得到隱含資產報酬率的公式：</a:t>
            </a:r>
            <a:endParaRPr lang="en-US" altLang="zh-TW" smtClean="0"/>
          </a:p>
        </p:txBody>
      </p:sp>
      <p:graphicFrame>
        <p:nvGraphicFramePr>
          <p:cNvPr id="3074" name="Object 2"/>
          <p:cNvGraphicFramePr>
            <a:graphicFrameLocks noChangeAspect="1"/>
          </p:cNvGraphicFramePr>
          <p:nvPr/>
        </p:nvGraphicFramePr>
        <p:xfrm>
          <a:off x="4368800" y="1879600"/>
          <a:ext cx="914400" cy="198438"/>
        </p:xfrm>
        <a:graphic>
          <a:graphicData uri="http://schemas.openxmlformats.org/presentationml/2006/ole">
            <p:oleObj spid="_x0000_s3074" name="Equation" r:id="rId3" imgW="914400" imgH="198720" progId="Equation.DSMT4">
              <p:embed/>
            </p:oleObj>
          </a:graphicData>
        </a:graphic>
      </p:graphicFrame>
      <p:graphicFrame>
        <p:nvGraphicFramePr>
          <p:cNvPr id="3075" name="Object 17"/>
          <p:cNvGraphicFramePr>
            <a:graphicFrameLocks noChangeAspect="1"/>
          </p:cNvGraphicFramePr>
          <p:nvPr/>
        </p:nvGraphicFramePr>
        <p:xfrm>
          <a:off x="565150" y="3068638"/>
          <a:ext cx="8240713" cy="2520950"/>
        </p:xfrm>
        <a:graphic>
          <a:graphicData uri="http://schemas.openxmlformats.org/presentationml/2006/ole">
            <p:oleObj spid="_x0000_s3075" name="Equation" r:id="rId4" imgW="4000320" imgH="1218960" progId="Equation.DSMT4">
              <p:embed/>
            </p:oleObj>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00" name="標題 1"/>
          <p:cNvSpPr>
            <a:spLocks noGrp="1"/>
          </p:cNvSpPr>
          <p:nvPr>
            <p:ph type="title"/>
          </p:nvPr>
        </p:nvSpPr>
        <p:spPr>
          <a:xfrm>
            <a:off x="395288" y="0"/>
            <a:ext cx="8229600" cy="1143000"/>
          </a:xfrm>
        </p:spPr>
        <p:txBody>
          <a:bodyPr/>
          <a:lstStyle/>
          <a:p>
            <a:r>
              <a:rPr lang="en-US" altLang="zh-TW" smtClean="0"/>
              <a:t> Implied Return Formula</a:t>
            </a:r>
            <a:endParaRPr lang="zh-TW" altLang="en-US" smtClean="0"/>
          </a:p>
        </p:txBody>
      </p:sp>
      <p:sp>
        <p:nvSpPr>
          <p:cNvPr id="4101" name="內容版面配置區 2"/>
          <p:cNvSpPr>
            <a:spLocks noGrp="1"/>
          </p:cNvSpPr>
          <p:nvPr>
            <p:ph idx="1"/>
          </p:nvPr>
        </p:nvSpPr>
        <p:spPr>
          <a:xfrm>
            <a:off x="468313" y="1844675"/>
            <a:ext cx="8229600" cy="4525963"/>
          </a:xfrm>
        </p:spPr>
        <p:txBody>
          <a:bodyPr/>
          <a:lstStyle/>
          <a:p>
            <a:r>
              <a:rPr lang="zh-TW" altLang="en-US" smtClean="0"/>
              <a:t>現在令</a:t>
            </a:r>
            <a:r>
              <a:rPr lang="en-US" altLang="zh-TW" smtClean="0"/>
              <a:t>Y</a:t>
            </a:r>
            <a:r>
              <a:rPr lang="zh-TW" altLang="en-US" smtClean="0"/>
              <a:t>為公司債</a:t>
            </a:r>
            <a:r>
              <a:rPr lang="en-US" altLang="zh-TW" smtClean="0"/>
              <a:t>B</a:t>
            </a:r>
            <a:r>
              <a:rPr lang="zh-TW" altLang="en-US" smtClean="0"/>
              <a:t>，則可將</a:t>
            </a:r>
            <a:r>
              <a:rPr lang="en-US" altLang="zh-TW" smtClean="0"/>
              <a:t>(4)</a:t>
            </a:r>
            <a:r>
              <a:rPr lang="zh-TW" altLang="en-US" smtClean="0"/>
              <a:t>式改寫：</a:t>
            </a:r>
            <a:endParaRPr lang="en-US" altLang="zh-TW" smtClean="0"/>
          </a:p>
          <a:p>
            <a:endParaRPr lang="en-US" altLang="zh-TW" smtClean="0"/>
          </a:p>
          <a:p>
            <a:endParaRPr lang="en-US" altLang="zh-TW" smtClean="0"/>
          </a:p>
          <a:p>
            <a:endParaRPr lang="en-US" altLang="zh-TW" smtClean="0"/>
          </a:p>
          <a:p>
            <a:endParaRPr lang="en-US" altLang="zh-TW" smtClean="0"/>
          </a:p>
          <a:p>
            <a:r>
              <a:rPr lang="en-US" altLang="zh-TW" smtClean="0"/>
              <a:t>Bv = Delta for Bond, Bvv = Gamma for Bond, Bt = Theta for Bond</a:t>
            </a:r>
          </a:p>
          <a:p>
            <a:endParaRPr lang="zh-TW" altLang="en-US" smtClean="0"/>
          </a:p>
        </p:txBody>
      </p:sp>
      <p:graphicFrame>
        <p:nvGraphicFramePr>
          <p:cNvPr id="4098" name="Object 4"/>
          <p:cNvGraphicFramePr>
            <a:graphicFrameLocks noChangeAspect="1"/>
          </p:cNvGraphicFramePr>
          <p:nvPr/>
        </p:nvGraphicFramePr>
        <p:xfrm>
          <a:off x="755650" y="2565400"/>
          <a:ext cx="8064500" cy="2089150"/>
        </p:xfrm>
        <a:graphic>
          <a:graphicData uri="http://schemas.openxmlformats.org/presentationml/2006/ole">
            <p:oleObj spid="_x0000_s4098" name="Equation" r:id="rId3" imgW="5194080" imgH="1218960" progId="Equation.DSMT4">
              <p:embed/>
            </p:oleObj>
          </a:graphicData>
        </a:graphic>
      </p:graphicFrame>
      <p:graphicFrame>
        <p:nvGraphicFramePr>
          <p:cNvPr id="4099" name="Object 3"/>
          <p:cNvGraphicFramePr>
            <a:graphicFrameLocks noChangeAspect="1"/>
          </p:cNvGraphicFramePr>
          <p:nvPr/>
        </p:nvGraphicFramePr>
        <p:xfrm>
          <a:off x="573088" y="981075"/>
          <a:ext cx="8224837" cy="719138"/>
        </p:xfrm>
        <a:graphic>
          <a:graphicData uri="http://schemas.openxmlformats.org/presentationml/2006/ole">
            <p:oleObj spid="_x0000_s4099" name="Equation" r:id="rId4" imgW="4495680" imgH="393480" progId="Equation.DSMT4">
              <p:embed/>
            </p:oleObj>
          </a:graphicData>
        </a:graphic>
      </p:graphicFrame>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4" name="標題 1"/>
          <p:cNvSpPr>
            <a:spLocks noGrp="1"/>
          </p:cNvSpPr>
          <p:nvPr>
            <p:ph type="title"/>
          </p:nvPr>
        </p:nvSpPr>
        <p:spPr>
          <a:xfrm>
            <a:off x="468313" y="0"/>
            <a:ext cx="8229600" cy="1143000"/>
          </a:xfrm>
        </p:spPr>
        <p:txBody>
          <a:bodyPr/>
          <a:lstStyle/>
          <a:p>
            <a:r>
              <a:rPr lang="en-US" altLang="zh-TW" smtClean="0"/>
              <a:t> Implied Return Formula</a:t>
            </a:r>
            <a:endParaRPr lang="zh-TW" altLang="en-US" smtClean="0"/>
          </a:p>
        </p:txBody>
      </p:sp>
      <p:sp>
        <p:nvSpPr>
          <p:cNvPr id="5125" name="內容版面配置區 2"/>
          <p:cNvSpPr>
            <a:spLocks noGrp="1"/>
          </p:cNvSpPr>
          <p:nvPr>
            <p:ph idx="1"/>
          </p:nvPr>
        </p:nvSpPr>
        <p:spPr>
          <a:xfrm>
            <a:off x="468313" y="1916113"/>
            <a:ext cx="8229600" cy="4525962"/>
          </a:xfrm>
        </p:spPr>
        <p:txBody>
          <a:bodyPr/>
          <a:lstStyle/>
          <a:p>
            <a:r>
              <a:rPr lang="zh-TW" altLang="en-US" smtClean="0"/>
              <a:t>同理，現在，再令</a:t>
            </a:r>
            <a:r>
              <a:rPr lang="en-US" altLang="zh-TW" smtClean="0"/>
              <a:t>Y</a:t>
            </a:r>
            <a:r>
              <a:rPr lang="zh-TW" altLang="en-US" smtClean="0"/>
              <a:t>為公司股票</a:t>
            </a:r>
            <a:r>
              <a:rPr lang="en-US" altLang="zh-TW" smtClean="0"/>
              <a:t>E</a:t>
            </a:r>
            <a:r>
              <a:rPr lang="zh-TW" altLang="en-US" smtClean="0"/>
              <a:t>，則可再改寫</a:t>
            </a:r>
            <a:r>
              <a:rPr lang="en-US" altLang="zh-TW" smtClean="0"/>
              <a:t>(4)</a:t>
            </a:r>
            <a:r>
              <a:rPr lang="zh-TW" altLang="en-US" smtClean="0"/>
              <a:t>式：</a:t>
            </a:r>
            <a:endParaRPr lang="en-US" altLang="zh-TW" smtClean="0"/>
          </a:p>
          <a:p>
            <a:endParaRPr lang="en-US" altLang="zh-TW" smtClean="0"/>
          </a:p>
          <a:p>
            <a:endParaRPr lang="en-US" altLang="zh-TW" smtClean="0"/>
          </a:p>
          <a:p>
            <a:r>
              <a:rPr lang="en-US" altLang="zh-TW" smtClean="0"/>
              <a:t>Ev = Delta for Equity, Evv = Gamma for Equity, Et = Theta for Equity</a:t>
            </a:r>
          </a:p>
          <a:p>
            <a:endParaRPr lang="zh-TW" altLang="en-US" smtClean="0"/>
          </a:p>
        </p:txBody>
      </p:sp>
      <p:graphicFrame>
        <p:nvGraphicFramePr>
          <p:cNvPr id="5122" name="Object 7"/>
          <p:cNvGraphicFramePr>
            <a:graphicFrameLocks noChangeAspect="1"/>
          </p:cNvGraphicFramePr>
          <p:nvPr/>
        </p:nvGraphicFramePr>
        <p:xfrm>
          <a:off x="539750" y="3068638"/>
          <a:ext cx="8301038" cy="865187"/>
        </p:xfrm>
        <a:graphic>
          <a:graphicData uri="http://schemas.openxmlformats.org/presentationml/2006/ole">
            <p:oleObj spid="_x0000_s5122" name="Equation" r:id="rId3" imgW="3784320" imgH="393480" progId="Equation.DSMT4">
              <p:embed/>
            </p:oleObj>
          </a:graphicData>
        </a:graphic>
      </p:graphicFrame>
      <p:graphicFrame>
        <p:nvGraphicFramePr>
          <p:cNvPr id="5123" name="Object 3"/>
          <p:cNvGraphicFramePr>
            <a:graphicFrameLocks noChangeAspect="1"/>
          </p:cNvGraphicFramePr>
          <p:nvPr/>
        </p:nvGraphicFramePr>
        <p:xfrm>
          <a:off x="573088" y="981075"/>
          <a:ext cx="8224837" cy="719138"/>
        </p:xfrm>
        <a:graphic>
          <a:graphicData uri="http://schemas.openxmlformats.org/presentationml/2006/ole">
            <p:oleObj spid="_x0000_s5123" name="Equation" r:id="rId4" imgW="4495680" imgH="393480" progId="Equation.DSMT4">
              <p:embed/>
            </p:oleObj>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8" name="標題 1"/>
          <p:cNvSpPr>
            <a:spLocks noGrp="1"/>
          </p:cNvSpPr>
          <p:nvPr>
            <p:ph type="title"/>
          </p:nvPr>
        </p:nvSpPr>
        <p:spPr>
          <a:xfrm>
            <a:off x="395288" y="0"/>
            <a:ext cx="8229600" cy="1143000"/>
          </a:xfrm>
        </p:spPr>
        <p:txBody>
          <a:bodyPr/>
          <a:lstStyle/>
          <a:p>
            <a:r>
              <a:rPr lang="en-US" altLang="zh-TW" smtClean="0"/>
              <a:t> Implied Return Formula</a:t>
            </a:r>
            <a:endParaRPr lang="zh-TW" altLang="en-US" smtClean="0"/>
          </a:p>
        </p:txBody>
      </p:sp>
      <p:sp>
        <p:nvSpPr>
          <p:cNvPr id="3" name="內容版面配置區 2"/>
          <p:cNvSpPr>
            <a:spLocks noGrp="1"/>
          </p:cNvSpPr>
          <p:nvPr>
            <p:ph idx="1"/>
          </p:nvPr>
        </p:nvSpPr>
        <p:spPr>
          <a:xfrm>
            <a:off x="457200" y="1600200"/>
            <a:ext cx="8229600" cy="4924425"/>
          </a:xfrm>
        </p:spPr>
        <p:txBody>
          <a:bodyPr rtlCol="0">
            <a:normAutofit/>
          </a:bodyPr>
          <a:lstStyle/>
          <a:p>
            <a:pPr fontAlgn="auto">
              <a:spcAft>
                <a:spcPts val="0"/>
              </a:spcAft>
              <a:defRPr/>
            </a:pPr>
            <a:endParaRPr lang="en-US" altLang="zh-TW" dirty="0" smtClean="0"/>
          </a:p>
          <a:p>
            <a:pPr fontAlgn="auto">
              <a:spcAft>
                <a:spcPts val="0"/>
              </a:spcAft>
              <a:defRPr/>
            </a:pPr>
            <a:endParaRPr lang="en-US" altLang="zh-TW" dirty="0" smtClean="0"/>
          </a:p>
          <a:p>
            <a:pPr fontAlgn="auto">
              <a:spcAft>
                <a:spcPts val="0"/>
              </a:spcAft>
              <a:buFont typeface="Arial" pitchFamily="34" charset="0"/>
              <a:buNone/>
              <a:defRPr/>
            </a:pPr>
            <a:endParaRPr lang="en-US" altLang="zh-TW" dirty="0" smtClean="0"/>
          </a:p>
          <a:p>
            <a:pPr fontAlgn="auto">
              <a:spcAft>
                <a:spcPts val="0"/>
              </a:spcAft>
              <a:defRPr/>
            </a:pPr>
            <a:endParaRPr lang="en-US" altLang="zh-TW" dirty="0" smtClean="0"/>
          </a:p>
          <a:p>
            <a:pPr fontAlgn="auto">
              <a:spcAft>
                <a:spcPts val="0"/>
              </a:spcAft>
              <a:buFont typeface="Arial" pitchFamily="34" charset="0"/>
              <a:buNone/>
              <a:defRPr/>
            </a:pPr>
            <a:endParaRPr lang="en-US" altLang="zh-TW" dirty="0" smtClean="0"/>
          </a:p>
          <a:p>
            <a:pPr fontAlgn="auto">
              <a:spcAft>
                <a:spcPts val="0"/>
              </a:spcAft>
              <a:buFont typeface="Arial" pitchFamily="34" charset="0"/>
              <a:buNone/>
              <a:defRPr/>
            </a:pPr>
            <a:endParaRPr lang="zh-TW" altLang="en-US" dirty="0"/>
          </a:p>
        </p:txBody>
      </p:sp>
      <p:graphicFrame>
        <p:nvGraphicFramePr>
          <p:cNvPr id="6146" name="Object 7"/>
          <p:cNvGraphicFramePr>
            <a:graphicFrameLocks noChangeAspect="1"/>
          </p:cNvGraphicFramePr>
          <p:nvPr/>
        </p:nvGraphicFramePr>
        <p:xfrm>
          <a:off x="539552" y="3645024"/>
          <a:ext cx="8301037" cy="865188"/>
        </p:xfrm>
        <a:graphic>
          <a:graphicData uri="http://schemas.openxmlformats.org/presentationml/2006/ole">
            <p:oleObj spid="_x0000_s6146" name="Equation" r:id="rId3" imgW="3784320" imgH="393480" progId="Equation.DSMT4">
              <p:embed/>
            </p:oleObj>
          </a:graphicData>
        </a:graphic>
      </p:graphicFrame>
      <p:graphicFrame>
        <p:nvGraphicFramePr>
          <p:cNvPr id="6147" name="Object 8"/>
          <p:cNvGraphicFramePr>
            <a:graphicFrameLocks noChangeAspect="1"/>
          </p:cNvGraphicFramePr>
          <p:nvPr/>
        </p:nvGraphicFramePr>
        <p:xfrm>
          <a:off x="611560" y="1916832"/>
          <a:ext cx="7937500" cy="1728787"/>
        </p:xfrm>
        <a:graphic>
          <a:graphicData uri="http://schemas.openxmlformats.org/presentationml/2006/ole">
            <p:oleObj spid="_x0000_s6147" name="Equation" r:id="rId4" imgW="3733560" imgH="812520" progId="Equation.DSMT4">
              <p:embed/>
            </p:oleObj>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Outline</a:t>
            </a:r>
            <a:endParaRPr lang="zh-TW" altLang="en-US" dirty="0"/>
          </a:p>
        </p:txBody>
      </p:sp>
      <p:sp>
        <p:nvSpPr>
          <p:cNvPr id="3" name="內容版面配置區 2"/>
          <p:cNvSpPr>
            <a:spLocks noGrp="1"/>
          </p:cNvSpPr>
          <p:nvPr>
            <p:ph idx="1"/>
          </p:nvPr>
        </p:nvSpPr>
        <p:spPr/>
        <p:txBody>
          <a:bodyPr/>
          <a:lstStyle/>
          <a:p>
            <a:r>
              <a:rPr lang="en-US" altLang="zh-TW" dirty="0" smtClean="0"/>
              <a:t>Model Review</a:t>
            </a:r>
          </a:p>
          <a:p>
            <a:r>
              <a:rPr lang="en-US" altLang="zh-TW" dirty="0" smtClean="0"/>
              <a:t>Settings of Experiment</a:t>
            </a:r>
          </a:p>
          <a:p>
            <a:r>
              <a:rPr lang="en-US" altLang="zh-TW" dirty="0" smtClean="0"/>
              <a:t>Problems </a:t>
            </a:r>
            <a:endParaRPr lang="en-US" altLang="zh-TW" dirty="0"/>
          </a:p>
          <a:p>
            <a:r>
              <a:rPr lang="en-US" altLang="zh-TW" smtClean="0"/>
              <a:t>Result</a:t>
            </a:r>
            <a:endParaRPr lang="en-US" altLang="zh-TW"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Model Review</a:t>
            </a:r>
            <a:endParaRPr lang="zh-TW" altLang="en-US" dirty="0"/>
          </a:p>
        </p:txBody>
      </p:sp>
      <p:sp>
        <p:nvSpPr>
          <p:cNvPr id="3" name="內容版面配置區 2"/>
          <p:cNvSpPr>
            <a:spLocks noGrp="1"/>
          </p:cNvSpPr>
          <p:nvPr>
            <p:ph idx="1"/>
          </p:nvPr>
        </p:nvSpPr>
        <p:spPr/>
        <p:txBody>
          <a:bodyPr/>
          <a:lstStyle/>
          <a:p>
            <a:r>
              <a:rPr lang="en-US" altLang="zh-TW" dirty="0" smtClean="0"/>
              <a:t>Our target is to use the asset-pricing model to generate the implied asset return, and furthermore, to get the implied stock return</a:t>
            </a:r>
          </a:p>
          <a:p>
            <a:r>
              <a:rPr lang="en-US" altLang="zh-TW" dirty="0" smtClean="0"/>
              <a:t>Because the data we use as the input to the models are partially from option market, which contains the information of expectation of the market. So, we believe our method can capture the trend of market.</a:t>
            </a:r>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Model Review</a:t>
            </a:r>
            <a:endParaRPr lang="zh-TW" altLang="en-US" dirty="0"/>
          </a:p>
        </p:txBody>
      </p:sp>
      <p:grpSp>
        <p:nvGrpSpPr>
          <p:cNvPr id="6" name="Group 2"/>
          <p:cNvGrpSpPr>
            <a:grpSpLocks noChangeAspect="1"/>
          </p:cNvGrpSpPr>
          <p:nvPr/>
        </p:nvGrpSpPr>
        <p:grpSpPr bwMode="auto">
          <a:xfrm>
            <a:off x="323528" y="1556792"/>
            <a:ext cx="8415337" cy="4689363"/>
            <a:chOff x="1573" y="7630"/>
            <a:chExt cx="8387" cy="2900"/>
          </a:xfrm>
        </p:grpSpPr>
        <p:sp>
          <p:nvSpPr>
            <p:cNvPr id="7" name="AutoShape 3"/>
            <p:cNvSpPr>
              <a:spLocks noChangeAspect="1" noChangeArrowheads="1"/>
            </p:cNvSpPr>
            <p:nvPr/>
          </p:nvSpPr>
          <p:spPr bwMode="auto">
            <a:xfrm>
              <a:off x="1717" y="7630"/>
              <a:ext cx="8243" cy="2850"/>
            </a:xfrm>
            <a:prstGeom prst="rect">
              <a:avLst/>
            </a:prstGeom>
            <a:noFill/>
            <a:ln w="9525">
              <a:noFill/>
              <a:miter lim="800000"/>
              <a:headEnd/>
              <a:tailEnd/>
            </a:ln>
          </p:spPr>
          <p:txBody>
            <a:bodyPr/>
            <a:lstStyle/>
            <a:p>
              <a:endParaRPr kumimoji="0" lang="zh-TW" altLang="en-US">
                <a:latin typeface="Calibri" pitchFamily="34" charset="0"/>
              </a:endParaRPr>
            </a:p>
          </p:txBody>
        </p:sp>
        <p:sp>
          <p:nvSpPr>
            <p:cNvPr id="8" name="Rectangle 4"/>
            <p:cNvSpPr>
              <a:spLocks noChangeArrowheads="1"/>
            </p:cNvSpPr>
            <p:nvPr/>
          </p:nvSpPr>
          <p:spPr bwMode="auto">
            <a:xfrm>
              <a:off x="1573" y="7764"/>
              <a:ext cx="2655" cy="1089"/>
            </a:xfrm>
            <a:prstGeom prst="rect">
              <a:avLst/>
            </a:prstGeom>
            <a:solidFill>
              <a:srgbClr val="FFFFFF"/>
            </a:solidFill>
            <a:ln w="9525">
              <a:solidFill>
                <a:srgbClr val="000000"/>
              </a:solidFill>
              <a:miter lim="800000"/>
              <a:headEnd/>
              <a:tailEnd/>
            </a:ln>
          </p:spPr>
          <p:txBody>
            <a:bodyPr anchor="ctr"/>
            <a:lstStyle/>
            <a:p>
              <a:r>
                <a:rPr lang="zh-TW" altLang="en-US" sz="2000" b="1" dirty="0">
                  <a:latin typeface="標楷體" pitchFamily="65" charset="-120"/>
                  <a:ea typeface="標楷體" pitchFamily="65" charset="-120"/>
                  <a:cs typeface="新細明體" pitchFamily="18" charset="-120"/>
                </a:rPr>
                <a:t>股權（每日在外流通股數，股價，股利，及隱含波動度）、公司債務、無風險利率</a:t>
              </a:r>
            </a:p>
            <a:p>
              <a:endParaRPr lang="zh-TW" altLang="en-US" sz="1200" dirty="0">
                <a:latin typeface="Times New Roman" pitchFamily="18" charset="0"/>
                <a:ea typeface="標楷體" pitchFamily="65" charset="-120"/>
                <a:cs typeface="新細明體" pitchFamily="18" charset="-120"/>
              </a:endParaRPr>
            </a:p>
            <a:p>
              <a:endParaRPr lang="zh-TW" altLang="zh-TW" dirty="0">
                <a:ea typeface="標楷體" pitchFamily="65" charset="-120"/>
                <a:cs typeface="新細明體" pitchFamily="18" charset="-120"/>
              </a:endParaRPr>
            </a:p>
          </p:txBody>
        </p:sp>
        <p:sp>
          <p:nvSpPr>
            <p:cNvPr id="9" name="AutoShape 5"/>
            <p:cNvSpPr>
              <a:spLocks noChangeArrowheads="1"/>
            </p:cNvSpPr>
            <p:nvPr/>
          </p:nvSpPr>
          <p:spPr bwMode="auto">
            <a:xfrm rot="16200000" flipH="1">
              <a:off x="3215" y="9064"/>
              <a:ext cx="519" cy="502"/>
            </a:xfrm>
            <a:prstGeom prst="rightArrow">
              <a:avLst>
                <a:gd name="adj1" fmla="val 50000"/>
                <a:gd name="adj2" fmla="val 49742"/>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a:lstStyle/>
            <a:p>
              <a:pPr fontAlgn="auto">
                <a:spcBef>
                  <a:spcPts val="0"/>
                </a:spcBef>
                <a:spcAft>
                  <a:spcPts val="0"/>
                </a:spcAft>
                <a:defRPr/>
              </a:pPr>
              <a:endParaRPr kumimoji="0" lang="zh-TW" altLang="en-US">
                <a:latin typeface="+mn-lt"/>
                <a:ea typeface="+mn-ea"/>
              </a:endParaRPr>
            </a:p>
          </p:txBody>
        </p:sp>
        <p:sp>
          <p:nvSpPr>
            <p:cNvPr id="10" name="Rectangle 6"/>
            <p:cNvSpPr>
              <a:spLocks noChangeArrowheads="1"/>
            </p:cNvSpPr>
            <p:nvPr/>
          </p:nvSpPr>
          <p:spPr bwMode="auto">
            <a:xfrm>
              <a:off x="1645" y="9812"/>
              <a:ext cx="2584" cy="718"/>
            </a:xfrm>
            <a:prstGeom prst="rect">
              <a:avLst/>
            </a:prstGeom>
            <a:solidFill>
              <a:srgbClr val="FFFFFF"/>
            </a:solidFill>
            <a:ln w="9525">
              <a:solidFill>
                <a:srgbClr val="000000"/>
              </a:solidFill>
              <a:miter lim="800000"/>
              <a:headEnd/>
              <a:tailEnd/>
            </a:ln>
          </p:spPr>
          <p:txBody>
            <a:bodyPr anchor="ctr"/>
            <a:lstStyle/>
            <a:p>
              <a:pPr algn="ctr"/>
              <a:r>
                <a:rPr lang="zh-TW" altLang="en-US" sz="2000" b="1" dirty="0">
                  <a:latin typeface="標楷體" pitchFamily="65" charset="-120"/>
                  <a:ea typeface="標楷體" pitchFamily="65" charset="-120"/>
                  <a:cs typeface="新細明體" pitchFamily="18" charset="-120"/>
                </a:rPr>
                <a:t>公司資產價值及資產波動度</a:t>
              </a:r>
              <a:endParaRPr lang="zh-TW" sz="2000" dirty="0">
                <a:ea typeface="標楷體" pitchFamily="65" charset="-120"/>
                <a:cs typeface="新細明體" pitchFamily="18" charset="-120"/>
              </a:endParaRPr>
            </a:p>
          </p:txBody>
        </p:sp>
        <p:sp>
          <p:nvSpPr>
            <p:cNvPr id="11" name="Rectangle 7"/>
            <p:cNvSpPr>
              <a:spLocks noChangeArrowheads="1"/>
            </p:cNvSpPr>
            <p:nvPr/>
          </p:nvSpPr>
          <p:spPr bwMode="auto">
            <a:xfrm>
              <a:off x="4528" y="7995"/>
              <a:ext cx="2571" cy="868"/>
            </a:xfrm>
            <a:prstGeom prst="rect">
              <a:avLst/>
            </a:prstGeom>
            <a:solidFill>
              <a:srgbClr val="FFFFFF"/>
            </a:solidFill>
            <a:ln w="9525">
              <a:solidFill>
                <a:srgbClr val="000000"/>
              </a:solidFill>
              <a:miter lim="800000"/>
              <a:headEnd/>
              <a:tailEnd/>
            </a:ln>
          </p:spPr>
          <p:txBody>
            <a:bodyPr anchor="ctr"/>
            <a:lstStyle/>
            <a:p>
              <a:r>
                <a:rPr lang="zh-TW" altLang="en-US" sz="2000" b="1">
                  <a:latin typeface="標楷體" pitchFamily="65" charset="-120"/>
                  <a:ea typeface="標楷體" pitchFamily="65" charset="-120"/>
                  <a:cs typeface="新細明體" pitchFamily="18" charset="-120"/>
                </a:rPr>
                <a:t>公司債（每日交易資料、發行價、債息）</a:t>
              </a:r>
              <a:endParaRPr lang="zh-TW" sz="2000">
                <a:ea typeface="標楷體" pitchFamily="65" charset="-120"/>
                <a:cs typeface="新細明體" pitchFamily="18" charset="-120"/>
              </a:endParaRPr>
            </a:p>
          </p:txBody>
        </p:sp>
        <p:sp>
          <p:nvSpPr>
            <p:cNvPr id="12" name="Rectangle 8"/>
            <p:cNvSpPr>
              <a:spLocks noChangeArrowheads="1"/>
            </p:cNvSpPr>
            <p:nvPr/>
          </p:nvSpPr>
          <p:spPr bwMode="auto">
            <a:xfrm>
              <a:off x="4659" y="9990"/>
              <a:ext cx="2441" cy="540"/>
            </a:xfrm>
            <a:prstGeom prst="rect">
              <a:avLst/>
            </a:prstGeom>
            <a:solidFill>
              <a:srgbClr val="FFFFFF"/>
            </a:solidFill>
            <a:ln w="9525">
              <a:solidFill>
                <a:srgbClr val="000000"/>
              </a:solidFill>
              <a:miter lim="800000"/>
              <a:headEnd/>
              <a:tailEnd/>
            </a:ln>
          </p:spPr>
          <p:txBody>
            <a:bodyPr anchor="ctr"/>
            <a:lstStyle/>
            <a:p>
              <a:pPr algn="ctr"/>
              <a:r>
                <a:rPr lang="zh-TW" altLang="en-US" sz="2000" b="1">
                  <a:latin typeface="標楷體" pitchFamily="65" charset="-120"/>
                  <a:ea typeface="標楷體" pitchFamily="65" charset="-120"/>
                  <a:cs typeface="新細明體" pitchFamily="18" charset="-120"/>
                </a:rPr>
                <a:t>公司資產隱含報酬</a:t>
              </a:r>
              <a:endParaRPr lang="zh-TW" sz="2000">
                <a:ea typeface="標楷體" pitchFamily="65" charset="-120"/>
                <a:cs typeface="新細明體" pitchFamily="18" charset="-120"/>
              </a:endParaRPr>
            </a:p>
          </p:txBody>
        </p:sp>
        <p:sp>
          <p:nvSpPr>
            <p:cNvPr id="13" name="AutoShape 9"/>
            <p:cNvSpPr>
              <a:spLocks noChangeArrowheads="1"/>
            </p:cNvSpPr>
            <p:nvPr/>
          </p:nvSpPr>
          <p:spPr bwMode="auto">
            <a:xfrm>
              <a:off x="6166" y="9055"/>
              <a:ext cx="523" cy="579"/>
            </a:xfrm>
            <a:prstGeom prst="downArrow">
              <a:avLst>
                <a:gd name="adj1" fmla="val 50000"/>
                <a:gd name="adj2" fmla="val 40890"/>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eaVert"/>
            <a:lstStyle/>
            <a:p>
              <a:pPr fontAlgn="auto">
                <a:spcBef>
                  <a:spcPts val="0"/>
                </a:spcBef>
                <a:spcAft>
                  <a:spcPts val="0"/>
                </a:spcAft>
                <a:defRPr/>
              </a:pPr>
              <a:endParaRPr kumimoji="0" lang="zh-TW" altLang="en-US">
                <a:latin typeface="+mn-lt"/>
                <a:ea typeface="+mn-ea"/>
              </a:endParaRPr>
            </a:p>
          </p:txBody>
        </p:sp>
        <p:sp>
          <p:nvSpPr>
            <p:cNvPr id="14" name="AutoShape 10"/>
            <p:cNvSpPr>
              <a:spLocks noChangeArrowheads="1"/>
            </p:cNvSpPr>
            <p:nvPr/>
          </p:nvSpPr>
          <p:spPr bwMode="auto">
            <a:xfrm>
              <a:off x="4117" y="9020"/>
              <a:ext cx="411" cy="386"/>
            </a:xfrm>
            <a:prstGeom prst="plus">
              <a:avLst>
                <a:gd name="adj" fmla="val 40806"/>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a:lstStyle/>
            <a:p>
              <a:pPr fontAlgn="auto">
                <a:spcBef>
                  <a:spcPts val="0"/>
                </a:spcBef>
                <a:spcAft>
                  <a:spcPts val="0"/>
                </a:spcAft>
                <a:defRPr/>
              </a:pPr>
              <a:endParaRPr kumimoji="0" lang="zh-TW" altLang="en-US">
                <a:latin typeface="+mn-lt"/>
                <a:ea typeface="+mn-ea"/>
              </a:endParaRPr>
            </a:p>
          </p:txBody>
        </p:sp>
        <p:sp>
          <p:nvSpPr>
            <p:cNvPr id="15" name="AutoShape 11"/>
            <p:cNvSpPr>
              <a:spLocks noChangeArrowheads="1"/>
            </p:cNvSpPr>
            <p:nvPr/>
          </p:nvSpPr>
          <p:spPr bwMode="auto">
            <a:xfrm>
              <a:off x="6884" y="9099"/>
              <a:ext cx="706" cy="495"/>
            </a:xfrm>
            <a:prstGeom prst="rightArrow">
              <a:avLst>
                <a:gd name="adj1" fmla="val 50000"/>
                <a:gd name="adj2" fmla="val 35657"/>
              </a:avLst>
            </a:prstGeom>
            <a:solidFill>
              <a:srgbClr val="FFFFFF"/>
            </a:solidFill>
            <a:ln w="9525">
              <a:solidFill>
                <a:srgbClr val="000000"/>
              </a:solidFill>
              <a:miter lim="800000"/>
              <a:headEnd/>
              <a:tailEnd/>
            </a:ln>
          </p:spPr>
          <p:txBody>
            <a:bodyPr/>
            <a:lstStyle/>
            <a:p>
              <a:endParaRPr kumimoji="0" lang="zh-TW" altLang="en-US">
                <a:latin typeface="Calibri" pitchFamily="34" charset="0"/>
              </a:endParaRPr>
            </a:p>
          </p:txBody>
        </p:sp>
        <p:sp>
          <p:nvSpPr>
            <p:cNvPr id="16" name="AutoShape 12"/>
            <p:cNvSpPr>
              <a:spLocks noChangeArrowheads="1"/>
            </p:cNvSpPr>
            <p:nvPr/>
          </p:nvSpPr>
          <p:spPr bwMode="auto">
            <a:xfrm>
              <a:off x="7673" y="9010"/>
              <a:ext cx="2286" cy="763"/>
            </a:xfrm>
            <a:prstGeom prst="flowChartProcess">
              <a:avLst/>
            </a:prstGeom>
            <a:solidFill>
              <a:srgbClr val="FFFFFF"/>
            </a:solidFill>
            <a:ln w="25400">
              <a:solidFill>
                <a:srgbClr val="FF0000"/>
              </a:solidFill>
              <a:miter lim="800000"/>
              <a:headEnd/>
              <a:tailEnd/>
            </a:ln>
          </p:spPr>
          <p:txBody>
            <a:bodyPr anchor="ctr"/>
            <a:lstStyle/>
            <a:p>
              <a:r>
                <a:rPr lang="zh-TW" altLang="en-US" sz="2000" b="1">
                  <a:solidFill>
                    <a:srgbClr val="0070C0"/>
                  </a:solidFill>
                  <a:latin typeface="微軟正黑體" pitchFamily="34" charset="-120"/>
                  <a:ea typeface="微軟正黑體" pitchFamily="34" charset="-120"/>
                  <a:cs typeface="新細明體" pitchFamily="18" charset="-120"/>
                </a:rPr>
                <a:t>公司股價隱含報酬</a:t>
              </a:r>
              <a:endParaRPr lang="zh-TW" sz="2000">
                <a:solidFill>
                  <a:srgbClr val="0070C0"/>
                </a:solidFill>
                <a:latin typeface="微軟正黑體" pitchFamily="34" charset="-120"/>
                <a:ea typeface="微軟正黑體" pitchFamily="34" charset="-120"/>
                <a:cs typeface="新細明體" pitchFamily="18" charset="-120"/>
              </a:endParaRPr>
            </a:p>
          </p:txBody>
        </p:sp>
      </p:grpSp>
      <p:sp>
        <p:nvSpPr>
          <p:cNvPr id="18" name="文字方塊 17"/>
          <p:cNvSpPr txBox="1"/>
          <p:nvPr/>
        </p:nvSpPr>
        <p:spPr>
          <a:xfrm>
            <a:off x="179512" y="3717032"/>
            <a:ext cx="1656184" cy="646331"/>
          </a:xfrm>
          <a:prstGeom prst="rect">
            <a:avLst/>
          </a:prstGeom>
          <a:noFill/>
        </p:spPr>
        <p:txBody>
          <a:bodyPr wrap="square" rtlCol="0">
            <a:spAutoFit/>
          </a:bodyPr>
          <a:lstStyle/>
          <a:p>
            <a:r>
              <a:rPr lang="en-US" altLang="zh-TW" dirty="0" smtClean="0"/>
              <a:t>Merton Model, FPM</a:t>
            </a:r>
            <a:endParaRPr lang="zh-TW" altLang="en-US" dirty="0"/>
          </a:p>
        </p:txBody>
      </p:sp>
      <p:sp>
        <p:nvSpPr>
          <p:cNvPr id="19" name="文字方塊 18"/>
          <p:cNvSpPr txBox="1"/>
          <p:nvPr/>
        </p:nvSpPr>
        <p:spPr>
          <a:xfrm>
            <a:off x="3563888" y="3717032"/>
            <a:ext cx="1224136" cy="923330"/>
          </a:xfrm>
          <a:prstGeom prst="rect">
            <a:avLst/>
          </a:prstGeom>
          <a:noFill/>
        </p:spPr>
        <p:txBody>
          <a:bodyPr wrap="square" rtlCol="0">
            <a:spAutoFit/>
          </a:bodyPr>
          <a:lstStyle/>
          <a:p>
            <a:r>
              <a:rPr lang="en-US" altLang="zh-TW" dirty="0" smtClean="0"/>
              <a:t>Implied Return Formula</a:t>
            </a: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en-US" altLang="zh-TW" dirty="0" smtClean="0"/>
              <a:t>Settings of Experiment</a:t>
            </a:r>
            <a:endParaRPr lang="zh-TW" altLang="en-US" dirty="0"/>
          </a:p>
        </p:txBody>
      </p:sp>
      <p:sp>
        <p:nvSpPr>
          <p:cNvPr id="3" name="內容版面配置區 2"/>
          <p:cNvSpPr>
            <a:spLocks noGrp="1"/>
          </p:cNvSpPr>
          <p:nvPr>
            <p:ph idx="1"/>
          </p:nvPr>
        </p:nvSpPr>
        <p:spPr>
          <a:xfrm>
            <a:off x="539552" y="908720"/>
            <a:ext cx="8229600" cy="4525963"/>
          </a:xfrm>
        </p:spPr>
        <p:txBody>
          <a:bodyPr/>
          <a:lstStyle/>
          <a:p>
            <a:r>
              <a:rPr lang="en-US" altLang="zh-TW" dirty="0" smtClean="0"/>
              <a:t>1. Data Selection</a:t>
            </a:r>
          </a:p>
          <a:p>
            <a:endParaRPr lang="zh-TW" altLang="en-US" dirty="0"/>
          </a:p>
        </p:txBody>
      </p:sp>
      <p:graphicFrame>
        <p:nvGraphicFramePr>
          <p:cNvPr id="4" name="表格 3"/>
          <p:cNvGraphicFramePr>
            <a:graphicFrameLocks noGrp="1"/>
          </p:cNvGraphicFramePr>
          <p:nvPr/>
        </p:nvGraphicFramePr>
        <p:xfrm>
          <a:off x="683568" y="1556792"/>
          <a:ext cx="7848870" cy="4993730"/>
        </p:xfrm>
        <a:graphic>
          <a:graphicData uri="http://schemas.openxmlformats.org/drawingml/2006/table">
            <a:tbl>
              <a:tblPr firstRow="1" bandRow="1">
                <a:tableStyleId>{BDBED569-4797-4DF1-A0F4-6AAB3CD982D8}</a:tableStyleId>
              </a:tblPr>
              <a:tblGrid>
                <a:gridCol w="2616290"/>
                <a:gridCol w="2616290"/>
                <a:gridCol w="2616290"/>
              </a:tblGrid>
              <a:tr h="517162">
                <a:tc>
                  <a:txBody>
                    <a:bodyPr/>
                    <a:lstStyle/>
                    <a:p>
                      <a:r>
                        <a:rPr lang="en-US" altLang="zh-TW" sz="2400" dirty="0" smtClean="0">
                          <a:latin typeface="+mj-lt"/>
                        </a:rPr>
                        <a:t>Item</a:t>
                      </a:r>
                      <a:endParaRPr lang="zh-TW" altLang="en-US" sz="2400" dirty="0">
                        <a:latin typeface="+mj-lt"/>
                      </a:endParaRPr>
                    </a:p>
                  </a:txBody>
                  <a:tcPr/>
                </a:tc>
                <a:tc>
                  <a:txBody>
                    <a:bodyPr/>
                    <a:lstStyle/>
                    <a:p>
                      <a:r>
                        <a:rPr lang="en-US" altLang="zh-TW" sz="2400" dirty="0" smtClean="0">
                          <a:latin typeface="+mj-lt"/>
                        </a:rPr>
                        <a:t>Description</a:t>
                      </a:r>
                      <a:endParaRPr lang="zh-TW" altLang="en-US" sz="2400" dirty="0">
                        <a:latin typeface="+mj-lt"/>
                      </a:endParaRPr>
                    </a:p>
                  </a:txBody>
                  <a:tcPr/>
                </a:tc>
                <a:tc>
                  <a:txBody>
                    <a:bodyPr/>
                    <a:lstStyle/>
                    <a:p>
                      <a:r>
                        <a:rPr lang="en-US" altLang="zh-TW" sz="2400" dirty="0" smtClean="0">
                          <a:latin typeface="+mj-lt"/>
                        </a:rPr>
                        <a:t>Source</a:t>
                      </a:r>
                      <a:endParaRPr lang="zh-TW" altLang="en-US" sz="2400" dirty="0">
                        <a:latin typeface="+mj-lt"/>
                      </a:endParaRPr>
                    </a:p>
                  </a:txBody>
                  <a:tcPr/>
                </a:tc>
              </a:tr>
              <a:tr h="517162">
                <a:tc>
                  <a:txBody>
                    <a:bodyPr/>
                    <a:lstStyle/>
                    <a:p>
                      <a:r>
                        <a:rPr lang="en-US" altLang="zh-TW" sz="2000" dirty="0" smtClean="0">
                          <a:latin typeface="+mj-lt"/>
                        </a:rPr>
                        <a:t>Stock</a:t>
                      </a:r>
                      <a:r>
                        <a:rPr lang="en-US" altLang="zh-TW" sz="2000" baseline="0" dirty="0" smtClean="0">
                          <a:latin typeface="+mj-lt"/>
                        </a:rPr>
                        <a:t> Price</a:t>
                      </a:r>
                    </a:p>
                  </a:txBody>
                  <a:tcPr/>
                </a:tc>
                <a:tc>
                  <a:txBody>
                    <a:bodyPr/>
                    <a:lstStyle/>
                    <a:p>
                      <a:r>
                        <a:rPr lang="en-US" altLang="zh-TW" sz="2000" dirty="0" smtClean="0">
                          <a:latin typeface="+mj-lt"/>
                        </a:rPr>
                        <a:t>Unadjusted</a:t>
                      </a:r>
                      <a:r>
                        <a:rPr lang="en-US" altLang="zh-TW" sz="2000" baseline="0" dirty="0" smtClean="0">
                          <a:latin typeface="+mj-lt"/>
                        </a:rPr>
                        <a:t> Price</a:t>
                      </a:r>
                      <a:endParaRPr lang="zh-TW" altLang="en-US" sz="2000" dirty="0">
                        <a:latin typeface="+mj-lt"/>
                      </a:endParaRPr>
                    </a:p>
                  </a:txBody>
                  <a:tcPr/>
                </a:tc>
                <a:tc>
                  <a:txBody>
                    <a:bodyPr/>
                    <a:lstStyle/>
                    <a:p>
                      <a:r>
                        <a:rPr lang="en-US" altLang="zh-TW" sz="2000" dirty="0" smtClean="0">
                          <a:latin typeface="+mj-lt"/>
                        </a:rPr>
                        <a:t>Yahoo Finance</a:t>
                      </a:r>
                      <a:endParaRPr lang="zh-TW" altLang="en-US" sz="2000" dirty="0">
                        <a:latin typeface="+mj-lt"/>
                      </a:endParaRPr>
                    </a:p>
                  </a:txBody>
                  <a:tcPr/>
                </a:tc>
              </a:tr>
              <a:tr h="517162">
                <a:tc>
                  <a:txBody>
                    <a:bodyPr/>
                    <a:lstStyle/>
                    <a:p>
                      <a:r>
                        <a:rPr lang="en-US" altLang="zh-TW" sz="2000" dirty="0" smtClean="0">
                          <a:latin typeface="+mj-lt"/>
                        </a:rPr>
                        <a:t>Outstanding Shares</a:t>
                      </a:r>
                      <a:endParaRPr lang="zh-TW" altLang="en-US" sz="2000" dirty="0">
                        <a:latin typeface="+mj-lt"/>
                      </a:endParaRPr>
                    </a:p>
                  </a:txBody>
                  <a:tcPr/>
                </a:tc>
                <a:tc>
                  <a:txBody>
                    <a:bodyPr/>
                    <a:lstStyle/>
                    <a:p>
                      <a:endParaRPr lang="zh-TW" altLang="en-US" sz="2000" dirty="0">
                        <a:latin typeface="+mj-lt"/>
                      </a:endParaRPr>
                    </a:p>
                  </a:txBody>
                  <a:tcPr/>
                </a:tc>
                <a:tc>
                  <a:txBody>
                    <a:bodyPr/>
                    <a:lstStyle/>
                    <a:p>
                      <a:r>
                        <a:rPr lang="en-US" altLang="zh-TW" sz="2000" dirty="0" smtClean="0">
                          <a:latin typeface="+mj-lt"/>
                        </a:rPr>
                        <a:t>CRSP</a:t>
                      </a:r>
                      <a:endParaRPr lang="zh-TW" altLang="en-US" sz="2000" dirty="0">
                        <a:latin typeface="+mj-lt"/>
                      </a:endParaRPr>
                    </a:p>
                  </a:txBody>
                  <a:tcPr/>
                </a:tc>
              </a:tr>
              <a:tr h="392730">
                <a:tc>
                  <a:txBody>
                    <a:bodyPr/>
                    <a:lstStyle/>
                    <a:p>
                      <a:r>
                        <a:rPr lang="en-US" altLang="zh-TW" sz="2000" dirty="0" smtClean="0">
                          <a:latin typeface="+mj-lt"/>
                        </a:rPr>
                        <a:t>Bond Price</a:t>
                      </a:r>
                      <a:endParaRPr lang="zh-TW" altLang="en-US" sz="2000" dirty="0">
                        <a:latin typeface="+mj-lt"/>
                      </a:endParaRPr>
                    </a:p>
                  </a:txBody>
                  <a:tcPr/>
                </a:tc>
                <a:tc>
                  <a:txBody>
                    <a:bodyPr/>
                    <a:lstStyle/>
                    <a:p>
                      <a:r>
                        <a:rPr lang="en-US" altLang="zh-TW" sz="2000" dirty="0" smtClean="0">
                          <a:latin typeface="+mj-lt"/>
                        </a:rPr>
                        <a:t>Mostly,</a:t>
                      </a:r>
                      <a:r>
                        <a:rPr lang="en-US" altLang="zh-TW" sz="2000" baseline="0" dirty="0" smtClean="0">
                          <a:latin typeface="+mj-lt"/>
                        </a:rPr>
                        <a:t>  Bullet Bond</a:t>
                      </a:r>
                      <a:endParaRPr lang="zh-TW" altLang="en-US" sz="2000" dirty="0">
                        <a:latin typeface="+mj-lt"/>
                      </a:endParaRPr>
                    </a:p>
                  </a:txBody>
                  <a:tcPr/>
                </a:tc>
                <a:tc>
                  <a:txBody>
                    <a:bodyPr/>
                    <a:lstStyle/>
                    <a:p>
                      <a:r>
                        <a:rPr lang="en-US" altLang="zh-TW" sz="2000" dirty="0" err="1" smtClean="0">
                          <a:latin typeface="+mj-lt"/>
                        </a:rPr>
                        <a:t>Datastream</a:t>
                      </a:r>
                      <a:endParaRPr lang="zh-TW" altLang="en-US" sz="2000" dirty="0">
                        <a:latin typeface="+mj-lt"/>
                      </a:endParaRPr>
                    </a:p>
                  </a:txBody>
                  <a:tcPr/>
                </a:tc>
              </a:tr>
              <a:tr h="517162">
                <a:tc>
                  <a:txBody>
                    <a:bodyPr/>
                    <a:lstStyle/>
                    <a:p>
                      <a:r>
                        <a:rPr lang="en-US" altLang="zh-TW" sz="2000" dirty="0" smtClean="0">
                          <a:latin typeface="+mj-lt"/>
                        </a:rPr>
                        <a:t>Bond Information</a:t>
                      </a:r>
                      <a:r>
                        <a:rPr lang="en-US" altLang="zh-TW" sz="2000" baseline="0" dirty="0" smtClean="0">
                          <a:latin typeface="+mj-lt"/>
                        </a:rPr>
                        <a:t> (Including Issue Price , Coupon Rate, Issue &amp; Maturity Date)</a:t>
                      </a:r>
                      <a:endParaRPr lang="zh-TW" altLang="en-US" sz="2000" dirty="0">
                        <a:latin typeface="+mj-lt"/>
                      </a:endParaRPr>
                    </a:p>
                  </a:txBody>
                  <a:tcPr/>
                </a:tc>
                <a:tc>
                  <a:txBody>
                    <a:bodyPr/>
                    <a:lstStyle/>
                    <a:p>
                      <a:endParaRPr lang="zh-TW" altLang="en-US" sz="2000" dirty="0">
                        <a:latin typeface="+mj-lt"/>
                      </a:endParaRPr>
                    </a:p>
                  </a:txBody>
                  <a:tcPr/>
                </a:tc>
                <a:tc>
                  <a:txBody>
                    <a:bodyPr/>
                    <a:lstStyle/>
                    <a:p>
                      <a:r>
                        <a:rPr lang="en-US" altLang="zh-TW" sz="2000" dirty="0" smtClean="0">
                          <a:latin typeface="+mj-lt"/>
                        </a:rPr>
                        <a:t>TRACE</a:t>
                      </a:r>
                      <a:endParaRPr lang="zh-TW" altLang="en-US" sz="2000" dirty="0">
                        <a:latin typeface="+mj-lt"/>
                      </a:endParaRPr>
                    </a:p>
                  </a:txBody>
                  <a:tcPr/>
                </a:tc>
              </a:tr>
              <a:tr h="517162">
                <a:tc>
                  <a:txBody>
                    <a:bodyPr/>
                    <a:lstStyle/>
                    <a:p>
                      <a:r>
                        <a:rPr lang="en-US" altLang="zh-TW" sz="2000" dirty="0" smtClean="0">
                          <a:latin typeface="+mj-lt"/>
                        </a:rPr>
                        <a:t>Company Financial State</a:t>
                      </a:r>
                      <a:r>
                        <a:rPr lang="en-US" altLang="zh-TW" sz="2000" baseline="0" dirty="0" smtClean="0">
                          <a:latin typeface="+mj-lt"/>
                        </a:rPr>
                        <a:t>ment</a:t>
                      </a:r>
                      <a:endParaRPr lang="zh-TW" altLang="en-US" sz="2000" dirty="0">
                        <a:latin typeface="+mj-lt"/>
                      </a:endParaRPr>
                    </a:p>
                  </a:txBody>
                  <a:tcPr/>
                </a:tc>
                <a:tc>
                  <a:txBody>
                    <a:bodyPr/>
                    <a:lstStyle/>
                    <a:p>
                      <a:r>
                        <a:rPr lang="en-US" altLang="zh-TW" sz="2000" dirty="0" smtClean="0">
                          <a:latin typeface="+mj-lt"/>
                        </a:rPr>
                        <a:t>SEC</a:t>
                      </a:r>
                      <a:r>
                        <a:rPr lang="en-US" altLang="zh-TW" sz="2000" baseline="0" dirty="0" smtClean="0">
                          <a:latin typeface="+mj-lt"/>
                        </a:rPr>
                        <a:t> 10-Q Fillings</a:t>
                      </a:r>
                      <a:endParaRPr lang="zh-TW" altLang="en-US" sz="2000" dirty="0">
                        <a:latin typeface="+mj-lt"/>
                      </a:endParaRPr>
                    </a:p>
                  </a:txBody>
                  <a:tcPr/>
                </a:tc>
                <a:tc>
                  <a:txBody>
                    <a:bodyPr/>
                    <a:lstStyle/>
                    <a:p>
                      <a:r>
                        <a:rPr lang="en-US" altLang="zh-TW" sz="2000" dirty="0" smtClean="0">
                          <a:latin typeface="+mj-lt"/>
                        </a:rPr>
                        <a:t>Company website</a:t>
                      </a:r>
                      <a:endParaRPr lang="zh-TW" altLang="en-US" sz="2000" dirty="0">
                        <a:latin typeface="+mj-lt"/>
                      </a:endParaRPr>
                    </a:p>
                  </a:txBody>
                  <a:tcPr/>
                </a:tc>
              </a:tr>
              <a:tr h="517162">
                <a:tc>
                  <a:txBody>
                    <a:bodyPr/>
                    <a:lstStyle/>
                    <a:p>
                      <a:r>
                        <a:rPr lang="en-US" altLang="zh-TW" sz="2000" dirty="0" smtClean="0">
                          <a:latin typeface="+mj-lt"/>
                        </a:rPr>
                        <a:t>Stock</a:t>
                      </a:r>
                      <a:r>
                        <a:rPr lang="en-US" altLang="zh-TW" sz="2000" baseline="0" dirty="0" smtClean="0">
                          <a:latin typeface="+mj-lt"/>
                        </a:rPr>
                        <a:t> Implied Volatility</a:t>
                      </a:r>
                      <a:endParaRPr lang="zh-TW" altLang="en-US" sz="2000" dirty="0">
                        <a:latin typeface="+mj-lt"/>
                      </a:endParaRPr>
                    </a:p>
                  </a:txBody>
                  <a:tcPr/>
                </a:tc>
                <a:tc>
                  <a:txBody>
                    <a:bodyPr/>
                    <a:lstStyle/>
                    <a:p>
                      <a:r>
                        <a:rPr lang="en-US" altLang="zh-TW" sz="2000" dirty="0" smtClean="0">
                          <a:latin typeface="+mj-lt"/>
                        </a:rPr>
                        <a:t>ATM interpolated</a:t>
                      </a:r>
                      <a:endParaRPr lang="zh-TW" altLang="en-US" sz="2000" dirty="0">
                        <a:latin typeface="+mj-lt"/>
                      </a:endParaRPr>
                    </a:p>
                  </a:txBody>
                  <a:tcPr/>
                </a:tc>
                <a:tc>
                  <a:txBody>
                    <a:bodyPr/>
                    <a:lstStyle/>
                    <a:p>
                      <a:r>
                        <a:rPr lang="en-US" altLang="zh-TW" sz="2000" dirty="0" err="1" smtClean="0">
                          <a:latin typeface="+mj-lt"/>
                        </a:rPr>
                        <a:t>Datastream</a:t>
                      </a:r>
                      <a:endParaRPr lang="zh-TW" altLang="en-US" sz="2000" dirty="0">
                        <a:latin typeface="+mj-lt"/>
                      </a:endParaRPr>
                    </a:p>
                  </a:txBody>
                  <a:tcPr/>
                </a:tc>
              </a:tr>
              <a:tr h="517162">
                <a:tc>
                  <a:txBody>
                    <a:bodyPr/>
                    <a:lstStyle/>
                    <a:p>
                      <a:r>
                        <a:rPr lang="en-US" altLang="zh-TW" sz="2000" dirty="0" smtClean="0">
                          <a:latin typeface="+mj-lt"/>
                        </a:rPr>
                        <a:t>Risk-Free</a:t>
                      </a:r>
                      <a:r>
                        <a:rPr lang="en-US" altLang="zh-TW" sz="2000" baseline="0" dirty="0" smtClean="0">
                          <a:latin typeface="+mj-lt"/>
                        </a:rPr>
                        <a:t> Rate</a:t>
                      </a:r>
                      <a:endParaRPr lang="zh-TW" altLang="en-US" sz="2000" dirty="0">
                        <a:latin typeface="+mj-lt"/>
                      </a:endParaRPr>
                    </a:p>
                  </a:txBody>
                  <a:tcPr/>
                </a:tc>
                <a:tc>
                  <a:txBody>
                    <a:bodyPr/>
                    <a:lstStyle/>
                    <a:p>
                      <a:r>
                        <a:rPr lang="en-US" altLang="zh-TW" sz="2000" dirty="0" smtClean="0">
                          <a:latin typeface="+mj-lt"/>
                        </a:rPr>
                        <a:t>1-year</a:t>
                      </a:r>
                      <a:r>
                        <a:rPr lang="en-US" altLang="zh-TW" sz="2000" baseline="0" dirty="0" smtClean="0">
                          <a:latin typeface="+mj-lt"/>
                        </a:rPr>
                        <a:t> T-Bill yield</a:t>
                      </a:r>
                      <a:endParaRPr lang="zh-TW" altLang="en-US" sz="2000" dirty="0">
                        <a:latin typeface="+mj-lt"/>
                      </a:endParaRPr>
                    </a:p>
                  </a:txBody>
                  <a:tcPr/>
                </a:tc>
                <a:tc>
                  <a:txBody>
                    <a:bodyPr/>
                    <a:lstStyle/>
                    <a:p>
                      <a:r>
                        <a:rPr lang="en-US" altLang="zh-TW" sz="2000" dirty="0" smtClean="0">
                          <a:latin typeface="+mj-lt"/>
                        </a:rPr>
                        <a:t>Federal Reserve</a:t>
                      </a:r>
                      <a:endParaRPr lang="zh-TW" altLang="en-US" sz="2000"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Settings of Experiment</a:t>
            </a:r>
            <a:endParaRPr lang="zh-TW" altLang="en-US" dirty="0"/>
          </a:p>
        </p:txBody>
      </p:sp>
      <p:sp>
        <p:nvSpPr>
          <p:cNvPr id="3" name="內容版面配置區 2"/>
          <p:cNvSpPr>
            <a:spLocks noGrp="1"/>
          </p:cNvSpPr>
          <p:nvPr>
            <p:ph idx="1"/>
          </p:nvPr>
        </p:nvSpPr>
        <p:spPr/>
        <p:txBody>
          <a:bodyPr/>
          <a:lstStyle/>
          <a:p>
            <a:r>
              <a:rPr lang="en-US" altLang="zh-TW" dirty="0" smtClean="0"/>
              <a:t>2. Duration</a:t>
            </a:r>
          </a:p>
          <a:p>
            <a:pPr lvl="1"/>
            <a:r>
              <a:rPr lang="en-US" altLang="zh-TW" dirty="0" smtClean="0"/>
              <a:t>From 2008/5/20~2011/6/14, 800 Trading days</a:t>
            </a:r>
          </a:p>
          <a:p>
            <a:r>
              <a:rPr lang="en-US" altLang="zh-TW" dirty="0" smtClean="0"/>
              <a:t>3. Parameters</a:t>
            </a:r>
          </a:p>
          <a:p>
            <a:pPr lvl="1"/>
            <a:r>
              <a:rPr lang="en-US" altLang="zh-TW" dirty="0" smtClean="0"/>
              <a:t>Dividend: The PV of the summation of 1-year</a:t>
            </a:r>
          </a:p>
          <a:p>
            <a:pPr lvl="1"/>
            <a:r>
              <a:rPr lang="en-US" altLang="zh-TW" dirty="0" smtClean="0"/>
              <a:t>Interest: Continuously Payout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Problem</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P1: We don’t know the future</a:t>
            </a:r>
          </a:p>
          <a:p>
            <a:pPr lvl="1"/>
            <a:r>
              <a:rPr lang="en-US" altLang="zh-TW" dirty="0" smtClean="0"/>
              <a:t>According to the settings, we must know the information about dividend policy for 1-year</a:t>
            </a:r>
          </a:p>
          <a:p>
            <a:pPr lvl="1"/>
            <a:r>
              <a:rPr lang="en-US" altLang="zh-TW" dirty="0" smtClean="0"/>
              <a:t>The duration of Outstanding Shares data in CRSP is end in 2010/12/31</a:t>
            </a:r>
          </a:p>
          <a:p>
            <a:r>
              <a:rPr lang="en-US" altLang="zh-TW" dirty="0" smtClean="0"/>
              <a:t>Solution:</a:t>
            </a:r>
          </a:p>
          <a:p>
            <a:pPr lvl="1"/>
            <a:r>
              <a:rPr lang="en-US" altLang="zh-TW" dirty="0" smtClean="0"/>
              <a:t>For Outstanding Shares in 2011, we use the number in 2010/12/31 as proxy</a:t>
            </a:r>
          </a:p>
          <a:p>
            <a:pPr lvl="1"/>
            <a:r>
              <a:rPr lang="en-US" altLang="zh-TW" dirty="0" smtClean="0"/>
              <a:t>For dividend policy, we use the prediction in FT.com</a:t>
            </a:r>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Problem</a:t>
            </a:r>
            <a:endParaRPr lang="zh-TW" altLang="en-US" dirty="0"/>
          </a:p>
        </p:txBody>
      </p:sp>
      <p:sp>
        <p:nvSpPr>
          <p:cNvPr id="3" name="內容版面配置區 2"/>
          <p:cNvSpPr>
            <a:spLocks noGrp="1"/>
          </p:cNvSpPr>
          <p:nvPr>
            <p:ph idx="1"/>
          </p:nvPr>
        </p:nvSpPr>
        <p:spPr/>
        <p:txBody>
          <a:bodyPr/>
          <a:lstStyle/>
          <a:p>
            <a:r>
              <a:rPr lang="en-US" altLang="zh-TW" dirty="0" smtClean="0"/>
              <a:t>P2: Bond Data</a:t>
            </a:r>
          </a:p>
          <a:p>
            <a:pPr lvl="1"/>
            <a:r>
              <a:rPr lang="en-US" altLang="zh-TW" dirty="0" smtClean="0"/>
              <a:t>The bond data preserved in DataStream Database in NTHU is unavailable partially ( Issue Date After 2000) </a:t>
            </a:r>
          </a:p>
          <a:p>
            <a:pPr lvl="1"/>
            <a:r>
              <a:rPr lang="en-US" altLang="zh-TW" dirty="0" smtClean="0"/>
              <a:t>We don’t actually know about the source of daily price in DataStream</a:t>
            </a:r>
          </a:p>
          <a:p>
            <a:r>
              <a:rPr lang="en-US" altLang="zh-TW" dirty="0" smtClean="0"/>
              <a:t>Solution:</a:t>
            </a:r>
          </a:p>
          <a:p>
            <a:pPr lvl="1"/>
            <a:r>
              <a:rPr lang="en-US" altLang="zh-TW" dirty="0" smtClean="0"/>
              <a:t>Now we are trying to use the data downloaded from TRACE via WRDS.</a:t>
            </a:r>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Problem</a:t>
            </a:r>
            <a:endParaRPr lang="zh-TW" altLang="en-US" dirty="0"/>
          </a:p>
        </p:txBody>
      </p:sp>
      <p:sp>
        <p:nvSpPr>
          <p:cNvPr id="3" name="內容版面配置區 2"/>
          <p:cNvSpPr>
            <a:spLocks noGrp="1"/>
          </p:cNvSpPr>
          <p:nvPr>
            <p:ph idx="1"/>
          </p:nvPr>
        </p:nvSpPr>
        <p:spPr>
          <a:xfrm>
            <a:off x="457200" y="1196752"/>
            <a:ext cx="8229600" cy="5328592"/>
          </a:xfrm>
        </p:spPr>
        <p:txBody>
          <a:bodyPr>
            <a:normAutofit fontScale="77500" lnSpcReduction="20000"/>
          </a:bodyPr>
          <a:lstStyle/>
          <a:p>
            <a:r>
              <a:rPr lang="en-US" altLang="zh-TW" dirty="0" smtClean="0"/>
              <a:t>P3: Stock Volatility</a:t>
            </a:r>
          </a:p>
          <a:p>
            <a:pPr lvl="1"/>
            <a:r>
              <a:rPr lang="en-US" altLang="zh-TW" dirty="0" smtClean="0"/>
              <a:t>Here is the definition of implied volatility in DataStream</a:t>
            </a:r>
          </a:p>
          <a:p>
            <a:pPr lvl="2"/>
            <a:r>
              <a:rPr lang="en-US" altLang="zh-TW" dirty="0" err="1" smtClean="0"/>
              <a:t>Datatypes</a:t>
            </a:r>
            <a:r>
              <a:rPr lang="en-US" altLang="zh-TW" dirty="0" smtClean="0"/>
              <a:t> "VL" and "VI" are different. Here are their definitions: </a:t>
            </a:r>
          </a:p>
          <a:p>
            <a:pPr lvl="1"/>
            <a:r>
              <a:rPr lang="en-US" altLang="zh-TW" dirty="0" smtClean="0"/>
              <a:t>VL (Implied Volatility) </a:t>
            </a:r>
          </a:p>
          <a:p>
            <a:pPr lvl="1"/>
            <a:r>
              <a:rPr lang="en-US" altLang="zh-TW" dirty="0" smtClean="0"/>
              <a:t>The market’s current estimate of future volatility. Implied volatility is </a:t>
            </a:r>
            <a:r>
              <a:rPr lang="en-US" altLang="zh-TW" dirty="0" err="1" smtClean="0"/>
              <a:t>availble</a:t>
            </a:r>
            <a:r>
              <a:rPr lang="en-US" altLang="zh-TW" dirty="0" smtClean="0"/>
              <a:t> for individual option series only.   Forecast volatility is the average of implied volatility and historical volatility, used in the options continuous series. </a:t>
            </a:r>
          </a:p>
          <a:p>
            <a:pPr lvl="1"/>
            <a:r>
              <a:rPr lang="en-US" altLang="zh-TW" dirty="0" smtClean="0"/>
              <a:t>VI (Implied Volatility at-the-money (ATM) interpolated) </a:t>
            </a:r>
          </a:p>
          <a:p>
            <a:pPr lvl="1"/>
            <a:r>
              <a:rPr lang="en-US" altLang="zh-TW" dirty="0" smtClean="0"/>
              <a:t>The nearest two options series at-the-money are used: One above and one below the underlying price.  For example, if the underlying is 655 and the  two closest ATM strikes are 650 and 700, the implied volatility of the 650 strike will be weighted 45/50 against the implied volatility 700 strike  which is weighted 5/50</a:t>
            </a:r>
          </a:p>
          <a:p>
            <a:r>
              <a:rPr lang="en-US" altLang="zh-TW" dirty="0" smtClean="0"/>
              <a:t>Solution: </a:t>
            </a:r>
          </a:p>
          <a:p>
            <a:pPr lvl="1"/>
            <a:r>
              <a:rPr lang="en-US" altLang="zh-TW" dirty="0" smtClean="0"/>
              <a:t>We use VI now.</a:t>
            </a:r>
            <a:endParaRPr lang="zh-TW" alt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10325</TotalTime>
  <Words>674</Words>
  <Application>Microsoft Office PowerPoint</Application>
  <PresentationFormat>如螢幕大小 (4:3)</PresentationFormat>
  <Paragraphs>105</Paragraphs>
  <Slides>16</Slides>
  <Notes>0</Notes>
  <HiddenSlides>6</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16</vt:i4>
      </vt:variant>
    </vt:vector>
  </HeadingPairs>
  <TitlesOfParts>
    <vt:vector size="18" baseType="lpstr">
      <vt:lpstr>Office 佈景主題</vt:lpstr>
      <vt:lpstr>Equation</vt:lpstr>
      <vt:lpstr>Modeling The Return of Stock – A Derivative Pricing Approach Experimental Data Report</vt:lpstr>
      <vt:lpstr>Outline</vt:lpstr>
      <vt:lpstr>Model Review</vt:lpstr>
      <vt:lpstr>Model Review</vt:lpstr>
      <vt:lpstr>Settings of Experiment</vt:lpstr>
      <vt:lpstr>Settings of Experiment</vt:lpstr>
      <vt:lpstr>Problem</vt:lpstr>
      <vt:lpstr>Problem</vt:lpstr>
      <vt:lpstr>Problem</vt:lpstr>
      <vt:lpstr>Result</vt:lpstr>
      <vt:lpstr>Implied Return Formula</vt:lpstr>
      <vt:lpstr> Implied Return Formula</vt:lpstr>
      <vt:lpstr>Implied Return Formula</vt:lpstr>
      <vt:lpstr> Implied Return Formula</vt:lpstr>
      <vt:lpstr> Implied Return Formula</vt:lpstr>
      <vt:lpstr> Implied Return Formula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Modeling The Return of Stock – A Derivative Pricing Approach Experimental Data Report</dc:title>
  <dc:creator>vic</dc:creator>
  <cp:lastModifiedBy>vic</cp:lastModifiedBy>
  <cp:revision>4</cp:revision>
  <dcterms:created xsi:type="dcterms:W3CDTF">2011-10-25T06:47:52Z</dcterms:created>
  <dcterms:modified xsi:type="dcterms:W3CDTF">2011-11-01T12:08:30Z</dcterms:modified>
</cp:coreProperties>
</file>